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90" r:id="rId3"/>
  </p:sldMasterIdLst>
  <p:notesMasterIdLst>
    <p:notesMasterId r:id="rId25"/>
  </p:notesMasterIdLst>
  <p:sldIdLst>
    <p:sldId id="257" r:id="rId4"/>
    <p:sldId id="258" r:id="rId5"/>
    <p:sldId id="264" r:id="rId6"/>
    <p:sldId id="262" r:id="rId7"/>
    <p:sldId id="265" r:id="rId8"/>
    <p:sldId id="266" r:id="rId9"/>
    <p:sldId id="267" r:id="rId10"/>
    <p:sldId id="263" r:id="rId11"/>
    <p:sldId id="268" r:id="rId12"/>
    <p:sldId id="277" r:id="rId13"/>
    <p:sldId id="269" r:id="rId14"/>
    <p:sldId id="270" r:id="rId15"/>
    <p:sldId id="272" r:id="rId16"/>
    <p:sldId id="282" r:id="rId17"/>
    <p:sldId id="273" r:id="rId18"/>
    <p:sldId id="274" r:id="rId19"/>
    <p:sldId id="275" r:id="rId20"/>
    <p:sldId id="281" r:id="rId21"/>
    <p:sldId id="276" r:id="rId22"/>
    <p:sldId id="278" r:id="rId23"/>
    <p:sldId id="279" r:id="rId24"/>
  </p:sldIdLst>
  <p:sldSz cx="9180513" cy="687705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BBE0E3"/>
    <a:srgbClr val="FFFF00"/>
    <a:srgbClr val="06072E"/>
    <a:srgbClr val="006600"/>
    <a:srgbClr val="66FF33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20383" autoAdjust="0"/>
    <p:restoredTop sz="96610" autoAdjust="0"/>
  </p:normalViewPr>
  <p:slideViewPr>
    <p:cSldViewPr>
      <p:cViewPr>
        <p:scale>
          <a:sx n="75" d="100"/>
          <a:sy n="75" d="100"/>
        </p:scale>
        <p:origin x="-1470" y="-816"/>
      </p:cViewPr>
      <p:guideLst>
        <p:guide orient="horz" pos="2166"/>
        <p:guide pos="28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1413" y="685800"/>
            <a:ext cx="45751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3CF5301-759A-42F5-9A1C-6F5E62A91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D59492-42C0-43A1-B820-C1BBF4493996}" type="slidenum">
              <a:rPr lang="ru-RU" smtClean="0"/>
              <a:pPr>
                <a:defRPr/>
              </a:pPr>
              <a:t>7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91213" cy="687705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kumimoji="1"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kumimoji="1" lang="ru-RU" sz="2400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46488" y="4903788"/>
            <a:ext cx="4895850" cy="319087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5258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92650" y="2935288"/>
            <a:ext cx="4029075" cy="1827212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258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8975" y="993775"/>
            <a:ext cx="8261350" cy="1909763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65863"/>
            <a:ext cx="590550" cy="490537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BEA3F6D6-C50B-4A76-A7B5-853A6EA8F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F19A2-F933-4D89-82E5-C1631AB89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32588" y="763588"/>
            <a:ext cx="1989137" cy="5340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5175" y="763588"/>
            <a:ext cx="5815013" cy="5340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65081-2CF2-4F3B-A3C4-45FC8F523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175" y="763588"/>
            <a:ext cx="7956550" cy="1146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41375" y="2368550"/>
            <a:ext cx="7723188" cy="373538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433E5-55B2-4F99-B13C-70B19F7CA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175" y="763588"/>
            <a:ext cx="7956550" cy="1146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841375" y="2368550"/>
            <a:ext cx="7723188" cy="373538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6C023-A022-4E57-BA1F-C606B9EF63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30275"/>
            <a:ext cx="9028113" cy="4506913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23" y="0"/>
                </a:cxn>
                <a:cxn ang="0">
                  <a:pos x="4924" y="500"/>
                </a:cxn>
                <a:cxn ang="0">
                  <a:pos x="4424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23" y="0"/>
                  </a:lnTo>
                  <a:cubicBezTo>
                    <a:pt x="4700" y="0"/>
                    <a:pt x="4924" y="223"/>
                    <a:pt x="4924" y="500"/>
                  </a:cubicBezTo>
                  <a:cubicBezTo>
                    <a:pt x="4924" y="776"/>
                    <a:pt x="4700" y="999"/>
                    <a:pt x="4424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lIns="91751" tIns="45875" rIns="91751" bIns="45875"/>
            <a:lstStyle/>
            <a:p>
              <a:pPr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556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0188" y="1430338"/>
            <a:ext cx="8108950" cy="1614487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71563" y="3451225"/>
            <a:ext cx="6654800" cy="1681163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8788" y="6265863"/>
            <a:ext cx="2143125" cy="4730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6900" y="6270625"/>
            <a:ext cx="2906713" cy="4587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78600" y="6265863"/>
            <a:ext cx="2143125" cy="4730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0392-8982-4669-91F6-D289CFAFD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DF465-BC68-4132-A67D-3E8DC4C07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488" y="4419600"/>
            <a:ext cx="7802562" cy="13652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5488" y="2914650"/>
            <a:ext cx="7802562" cy="1504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916BE-D963-4E6A-88BE-56E4C5DF0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2775" y="1604963"/>
            <a:ext cx="3900488" cy="44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65663" y="1604963"/>
            <a:ext cx="3902075" cy="44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F57EA-2850-4750-9516-4A4E121A6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62937" cy="114617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8788" y="1539875"/>
            <a:ext cx="4056062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8788" y="2181225"/>
            <a:ext cx="4056062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64075" y="1539875"/>
            <a:ext cx="40576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2181225"/>
            <a:ext cx="4057650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191EE-E423-4A64-BA87-71B4291E9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E366E-029D-412E-AF72-537255000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567C2-CCAB-48AE-89CF-4D44CF9BC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8B114-6A54-46AE-B29E-17760BC75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3050"/>
            <a:ext cx="3021012" cy="11668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9338" y="273050"/>
            <a:ext cx="5132387" cy="5870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8788" y="1439863"/>
            <a:ext cx="3021012" cy="470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002B8-D0FD-475C-A245-B01B25407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225" y="4813300"/>
            <a:ext cx="5507038" cy="568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00225" y="614363"/>
            <a:ext cx="5507038" cy="4125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0225" y="5381625"/>
            <a:ext cx="5507038" cy="8080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8BE53-FC0E-4BC4-B29B-E7ED96E19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2C26C-7395-482A-BD45-DE41D0145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75413" y="228600"/>
            <a:ext cx="2092325" cy="58086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27750" cy="58086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1AE61-ED83-43BF-9B92-93F469306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48625" cy="9175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612775" y="1604963"/>
            <a:ext cx="7954963" cy="44323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12303-075D-4050-B21F-F38317DE9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97925" cy="5959475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1751" tIns="45875" rIns="91751" bIns="45875" anchor="ctr"/>
              <a:lstStyle/>
              <a:p>
                <a:pPr algn="ctr" defTabSz="917575"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1751" tIns="45875" rIns="91751" bIns="45875" anchor="ctr"/>
              <a:lstStyle/>
              <a:p>
                <a:pPr algn="ctr" defTabSz="917575"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87"/>
              <a:chOff x="400" y="336"/>
              <a:chExt cx="5088" cy="187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87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1751" tIns="45875" rIns="91751" bIns="45875" anchor="ctr"/>
              <a:lstStyle/>
              <a:p>
                <a:pPr algn="ctr" defTabSz="917575"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1587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65338" y="1146175"/>
            <a:ext cx="6656387" cy="22161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87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6363" y="3973513"/>
            <a:ext cx="6886575" cy="1604962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5988" y="6269038"/>
            <a:ext cx="1912937" cy="4587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67088" y="6265863"/>
            <a:ext cx="2908300" cy="4587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E0DF1-64AF-4073-B435-C5482D284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0BB44-07F7-48F3-86B8-491AD7698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488" y="4419600"/>
            <a:ext cx="7802562" cy="13652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5488" y="2914650"/>
            <a:ext cx="7802562" cy="1504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23B12-EDB7-4ACA-BE73-936F29BB2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7575" y="1604963"/>
            <a:ext cx="3825875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95850" y="1604963"/>
            <a:ext cx="3825875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481C5-7D6C-4438-A3D9-E1D1CF3A1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488" y="4419600"/>
            <a:ext cx="7802562" cy="13652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5488" y="2914650"/>
            <a:ext cx="7802562" cy="1504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3BDA7-AB55-4EDB-9AE6-77601AB78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62937" cy="114617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8788" y="1539875"/>
            <a:ext cx="4056062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8788" y="2181225"/>
            <a:ext cx="4056062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64075" y="1539875"/>
            <a:ext cx="40576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2181225"/>
            <a:ext cx="4057650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717B0-E6B1-4631-825B-472EFEC1B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42A5D-BC8F-41A8-9EC1-70EB22F6E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41FD0-0473-4EAA-9DAB-79166423A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3050"/>
            <a:ext cx="3021012" cy="11668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9338" y="273050"/>
            <a:ext cx="5132387" cy="5870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8788" y="1439863"/>
            <a:ext cx="3021012" cy="470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DFCFB-A742-4AF7-826C-B84FF79A1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225" y="4813300"/>
            <a:ext cx="5507038" cy="568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00225" y="614363"/>
            <a:ext cx="5507038" cy="4125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0225" y="5381625"/>
            <a:ext cx="5507038" cy="8080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53F5-4179-41C9-8736-A05279D93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B8910-228A-41EE-BB6D-379F55650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70688" y="277813"/>
            <a:ext cx="195103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7575" y="277813"/>
            <a:ext cx="570071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F1A4-018A-4763-891A-181971B97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575" y="277813"/>
            <a:ext cx="7804150" cy="1146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7575" y="1604963"/>
            <a:ext cx="7804150" cy="45434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3921D-0060-4D65-9FE4-CA41B78EF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575" y="277813"/>
            <a:ext cx="7804150" cy="1146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7575" y="1604963"/>
            <a:ext cx="7804150" cy="45434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D605F-AE33-4C0C-BF84-39E2A790E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41375" y="2368550"/>
            <a:ext cx="3784600" cy="3735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2368550"/>
            <a:ext cx="3786188" cy="3735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B2D34-147F-4E05-8F5A-2E05E0866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62937" cy="114617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8788" y="1539875"/>
            <a:ext cx="4056062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8788" y="2181225"/>
            <a:ext cx="4056062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64075" y="1539875"/>
            <a:ext cx="40576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4075" y="2181225"/>
            <a:ext cx="4057650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02455-9E40-4401-AF1B-B3911B0D2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5BFC8-5521-4923-AC93-63B9B1B0A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665F2-E48C-4302-975F-44B686815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273050"/>
            <a:ext cx="3021012" cy="1166813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9338" y="273050"/>
            <a:ext cx="5132387" cy="5870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8788" y="1439863"/>
            <a:ext cx="3021012" cy="470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74304-DBF6-4839-BB3F-A1B1AD59A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225" y="4813300"/>
            <a:ext cx="5507038" cy="5683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00225" y="614363"/>
            <a:ext cx="5507038" cy="4125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0225" y="5381625"/>
            <a:ext cx="5507038" cy="8080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4180A-519B-443A-B2FF-AEA54844C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7650163" cy="6877050"/>
            <a:chOff x="0" y="0"/>
            <a:chExt cx="4800" cy="4320"/>
          </a:xfrm>
        </p:grpSpPr>
        <p:grpSp>
          <p:nvGrpSpPr>
            <p:cNvPr id="615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5155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155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615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5155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156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614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5175" y="763588"/>
            <a:ext cx="7956550" cy="1146175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1375" y="2368550"/>
            <a:ext cx="7723188" cy="373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156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47925" y="6265863"/>
            <a:ext cx="21383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6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15013" y="6265863"/>
            <a:ext cx="2908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6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59513"/>
            <a:ext cx="59055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5ED56BDA-BC01-4F05-8D96-BF131463A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</p:sldLayoutIdLst>
  <p:txStyles>
    <p:titleStyle>
      <a:lvl1pPr algn="l" defTabSz="917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7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defTabSz="917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defTabSz="917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defTabSz="917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defTabSz="917575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defTabSz="917575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defTabSz="917575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defTabSz="917575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4488" indent="-344488" algn="l" defTabSz="91757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6125" indent="-287338" algn="l" defTabSz="91757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6175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4963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63750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20950" indent="-228600" algn="l" defTabSz="917575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8150" indent="-228600" algn="l" defTabSz="917575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35350" indent="-228600" algn="l" defTabSz="917575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92550" indent="-228600" algn="l" defTabSz="917575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152400"/>
            <a:ext cx="8721725" cy="6113463"/>
            <a:chOff x="0" y="96"/>
            <a:chExt cx="5472" cy="3840"/>
          </a:xfrm>
        </p:grpSpPr>
        <p:sp>
          <p:nvSpPr>
            <p:cNvPr id="154627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54628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509" y="0"/>
                </a:cxn>
                <a:cxn ang="0">
                  <a:pos x="7010" y="500"/>
                </a:cxn>
                <a:cxn ang="0">
                  <a:pos x="651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509" y="0"/>
                  </a:lnTo>
                  <a:cubicBezTo>
                    <a:pt x="6786" y="0"/>
                    <a:pt x="7010" y="223"/>
                    <a:pt x="7010" y="500"/>
                  </a:cubicBezTo>
                  <a:cubicBezTo>
                    <a:pt x="7010" y="776"/>
                    <a:pt x="6786" y="999"/>
                    <a:pt x="651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lIns="91751" tIns="45875" rIns="91751" bIns="45875"/>
            <a:lstStyle/>
            <a:p>
              <a:pPr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54629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717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4862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51" tIns="45875" rIns="91751" bIns="458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2775" y="1604963"/>
            <a:ext cx="7954963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46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8788" y="6265863"/>
            <a:ext cx="2143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46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6900" y="6265863"/>
            <a:ext cx="2906713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46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78600" y="6265863"/>
            <a:ext cx="2143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  <a:cs typeface="+mn-cs"/>
              </a:defRPr>
            </a:lvl1pPr>
          </a:lstStyle>
          <a:p>
            <a:pPr>
              <a:defRPr/>
            </a:pPr>
            <a:fld id="{63B26D22-35B5-42B7-9926-AFB056864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  <p:sldLayoutId id="2147484121" r:id="rId12"/>
  </p:sldLayoutIdLst>
  <p:timing>
    <p:tnLst>
      <p:par>
        <p:cTn id="1" dur="indefinite" restart="never" nodeType="tmRoot"/>
      </p:par>
    </p:tnLst>
  </p:timing>
  <p:txStyles>
    <p:titleStyle>
      <a:lvl1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4488" indent="-344488" algn="l" defTabSz="917575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6125" indent="-287338" algn="l" defTabSz="91757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6175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4963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63750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20950" indent="-228600" algn="l" defTabSz="917575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8150" indent="-228600" algn="l" defTabSz="917575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35350" indent="-228600" algn="l" defTabSz="917575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92550" indent="-228600" algn="l" defTabSz="917575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8721725" cy="4891088"/>
            <a:chOff x="0" y="0"/>
            <a:chExt cx="5472" cy="3072"/>
          </a:xfrm>
        </p:grpSpPr>
        <p:sp>
          <p:nvSpPr>
            <p:cNvPr id="1576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751" tIns="45875" rIns="91751" bIns="45875" anchor="ctr"/>
            <a:lstStyle/>
            <a:p>
              <a:pPr algn="ctr" defTabSz="917575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8202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577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1751" tIns="45875" rIns="91751" bIns="45875" anchor="ctr"/>
              <a:lstStyle/>
              <a:p>
                <a:pPr algn="ctr" defTabSz="917575"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577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819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7575" y="277813"/>
            <a:ext cx="78041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51" tIns="45875" rIns="91751" bIns="458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7575" y="1604963"/>
            <a:ext cx="780415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77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7575" y="6269038"/>
            <a:ext cx="19891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7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65500" y="6265863"/>
            <a:ext cx="29845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7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8788" y="6265863"/>
            <a:ext cx="19129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1" tIns="45875" rIns="91751" bIns="45875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+mn-cs"/>
              </a:defRPr>
            </a:lvl1pPr>
          </a:lstStyle>
          <a:p>
            <a:pPr>
              <a:defRPr/>
            </a:pPr>
            <a:fld id="{A64081BA-D25D-4162-8E76-D8B85236F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7708" name="Line 12"/>
          <p:cNvSpPr>
            <a:spLocks noChangeShapeType="1"/>
          </p:cNvSpPr>
          <p:nvPr/>
        </p:nvSpPr>
        <p:spPr bwMode="auto">
          <a:xfrm>
            <a:off x="0" y="4891088"/>
            <a:ext cx="612775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  <p:sldLayoutId id="2147484133" r:id="rId13"/>
  </p:sldLayoutIdLst>
  <p:timing>
    <p:tnLst>
      <p:par>
        <p:cTn id="1" dur="indefinite" restart="never" nodeType="tmRoot"/>
      </p:par>
    </p:tnLst>
  </p:timing>
  <p:txStyles>
    <p:titleStyle>
      <a:lvl1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defTabSz="917575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defTabSz="917575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4488" indent="-344488" algn="l" defTabSz="91757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6125" indent="-287338" algn="l" defTabSz="91757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6175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4963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63750" indent="-228600" algn="l" defTabSz="91757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20950" indent="-228600" algn="l" defTabSz="917575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8150" indent="-228600" algn="l" defTabSz="917575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35350" indent="-228600" algn="l" defTabSz="917575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92550" indent="-228600" algn="l" defTabSz="917575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7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8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9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0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2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3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4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5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6.xls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6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_____Microsoft_Office_Excel_97-20034.xls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32"/>
          <p:cNvSpPr>
            <a:spLocks noGrp="1" noChangeArrowheads="1"/>
          </p:cNvSpPr>
          <p:nvPr>
            <p:ph type="title"/>
          </p:nvPr>
        </p:nvSpPr>
        <p:spPr>
          <a:xfrm>
            <a:off x="485775" y="198438"/>
            <a:ext cx="7880350" cy="646112"/>
          </a:xfrm>
        </p:spPr>
        <p:txBody>
          <a:bodyPr/>
          <a:lstStyle/>
          <a:p>
            <a:pPr algn="ctr" eaLnBrk="1" hangingPunct="1"/>
            <a:r>
              <a:rPr lang="ru-RU" sz="1400" dirty="0" smtClean="0">
                <a:latin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</a:rPr>
              <a:t>ОСНОВНЫЕ ПАРАМЕТРЫ БЮДЖЕТА ДАЛЬНЕРЕЧЕНСКОГО ГОРОДСКОГО ОКРУГА НА 2021 ГОД И ПЛАНОВЫЙ ПЕРИОД 2022-2023 ГОДЫ</a:t>
            </a:r>
            <a:r>
              <a:rPr lang="ru-RU" sz="1400" b="0" dirty="0" smtClean="0">
                <a:latin typeface="Times New Roman" pitchFamily="18" charset="0"/>
              </a:rPr>
              <a:t> </a:t>
            </a:r>
            <a:r>
              <a:rPr lang="ru-RU" sz="1000" b="0" dirty="0" smtClean="0">
                <a:latin typeface="Times New Roman" pitchFamily="18" charset="0"/>
              </a:rPr>
              <a:t>(</a:t>
            </a:r>
            <a:r>
              <a:rPr lang="ru-RU" sz="1000" b="0" dirty="0" err="1" smtClean="0">
                <a:latin typeface="Times New Roman" pitchFamily="18" charset="0"/>
              </a:rPr>
              <a:t>млн.руб</a:t>
            </a:r>
            <a:r>
              <a:rPr lang="ru-RU" sz="1000" b="0" dirty="0" smtClean="0">
                <a:latin typeface="Times New Roman" pitchFamily="18" charset="0"/>
              </a:rPr>
              <a:t>)</a:t>
            </a:r>
            <a:endParaRPr lang="ru-RU" sz="1400" b="0" dirty="0" smtClean="0">
              <a:latin typeface="Times New Roman" pitchFamily="18" charset="0"/>
            </a:endParaRPr>
          </a:p>
        </p:txBody>
      </p:sp>
      <p:graphicFrame>
        <p:nvGraphicFramePr>
          <p:cNvPr id="22824" name="Group 296"/>
          <p:cNvGraphicFramePr>
            <a:graphicFrameLocks noGrp="1"/>
          </p:cNvGraphicFramePr>
          <p:nvPr>
            <p:ph idx="1"/>
          </p:nvPr>
        </p:nvGraphicFramePr>
        <p:xfrm>
          <a:off x="701675" y="990600"/>
          <a:ext cx="8031985" cy="5591198"/>
        </p:xfrm>
        <a:graphic>
          <a:graphicData uri="http://schemas.openxmlformats.org/drawingml/2006/table">
            <a:tbl>
              <a:tblPr/>
              <a:tblGrid>
                <a:gridCol w="2314995"/>
                <a:gridCol w="1254230"/>
                <a:gridCol w="1190288"/>
                <a:gridCol w="1041092"/>
                <a:gridCol w="1219799"/>
                <a:gridCol w="1011581"/>
              </a:tblGrid>
              <a:tr h="517629"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Показатели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Бюджет </a:t>
                      </a:r>
                    </a:p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2020 года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Бюджет 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года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Плановый период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1г к 20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0г (%)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832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Доходы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929,18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824,74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784,34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88,8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6782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 том числе: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22921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531,1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429,59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415,61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428,26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3934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98,08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395,15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368,73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371,74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99,3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782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944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Налоговые доходы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368,49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371,45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346,77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349,68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100,8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9035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29,59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23,7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21,96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22,06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80,1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231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Расходы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934,81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839,74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98,24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814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89,8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944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Дефицит (профицит)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-13,9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43755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Источники покрытия дефицита, в том числе: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964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Остатки на счете бюджета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9,1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17,09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15,8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15,7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6592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Заемные средства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-3,6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-2,09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-1,7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1300" dirty="0" smtClean="0"/>
              <a:t>СТРУКТУРА </a:t>
            </a:r>
            <a:r>
              <a:rPr lang="ru-RU" sz="1300" dirty="0" smtClean="0"/>
              <a:t>РАСХОДОВ БЮДЖЕТА ДАЛЬНЕРЕЧЕНСКОГО ГОРОДСКОГО ОКРУГА НА ФИНАНСОВОЕ ОБЕСПЕЧЕНИЕ МУНИЦИПАЛЬНЫХ ПРОГРАММ И НЕПРОГРАММНЫХ НАПРАВЛЕНИЙ НА 2021 ГОД  </a:t>
            </a:r>
            <a:br>
              <a:rPr lang="ru-RU" sz="1300" dirty="0" smtClean="0"/>
            </a:br>
            <a:r>
              <a:rPr lang="ru-RU" sz="1300" dirty="0" smtClean="0"/>
              <a:t>839,74 млн.руб.</a:t>
            </a:r>
          </a:p>
        </p:txBody>
      </p:sp>
      <p:graphicFrame>
        <p:nvGraphicFramePr>
          <p:cNvPr id="17411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165225" y="2368550"/>
          <a:ext cx="7077075" cy="3735388"/>
        </p:xfrm>
        <a:graphic>
          <a:graphicData uri="http://schemas.openxmlformats.org/presentationml/2006/ole">
            <p:oleObj spid="_x0000_s17411" r:id="rId3" imgW="7078069" imgH="373107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773113" y="414338"/>
            <a:ext cx="7956550" cy="881062"/>
          </a:xfrm>
        </p:spPr>
        <p:txBody>
          <a:bodyPr/>
          <a:lstStyle/>
          <a:p>
            <a:pPr algn="ctr" eaLnBrk="1" hangingPunct="1"/>
            <a:r>
              <a:rPr lang="ru-RU" sz="1400" smtClean="0">
                <a:latin typeface="Times New Roman" pitchFamily="18" charset="0"/>
              </a:rPr>
              <a:t>МП «РАЗВИТИЕ ОБРАЗОВАНИЯ ДАЛЬНЕРЕЧЕНСКОГО ГОРОДСКОГО ОКРУГА» </a:t>
            </a:r>
            <a:br>
              <a:rPr lang="ru-RU" sz="1400" smtClean="0">
                <a:latin typeface="Times New Roman" pitchFamily="18" charset="0"/>
              </a:rPr>
            </a:br>
            <a:r>
              <a:rPr lang="ru-RU" sz="1400" smtClean="0">
                <a:latin typeface="Times New Roman" pitchFamily="18" charset="0"/>
              </a:rPr>
              <a:t>на 2021 год – 485,71 млн.руб. (местный бюджет – 174,73 млн.руб., краевой бюджет –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265,08</a:t>
            </a:r>
            <a:r>
              <a:rPr lang="ru-RU" sz="1400" smtClean="0"/>
              <a:t> </a:t>
            </a:r>
            <a:r>
              <a:rPr lang="ru-RU" sz="1400" smtClean="0">
                <a:latin typeface="Times New Roman" pitchFamily="18" charset="0"/>
              </a:rPr>
              <a:t>млн.руб., федеральный бюджет – 45,9 млн.руб.)</a:t>
            </a:r>
          </a:p>
        </p:txBody>
      </p:sp>
      <p:graphicFrame>
        <p:nvGraphicFramePr>
          <p:cNvPr id="18435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660400" y="1438275"/>
          <a:ext cx="8250238" cy="4989513"/>
        </p:xfrm>
        <a:graphic>
          <a:graphicData uri="http://schemas.openxmlformats.org/presentationml/2006/ole">
            <p:oleObj spid="_x0000_s18435" r:id="rId3" imgW="8254699" imgH="498696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1800" dirty="0" smtClean="0">
                <a:latin typeface="Times New Roman" pitchFamily="18" charset="0"/>
              </a:rPr>
              <a:t>МП «РАЗВИТИЕ КУЛЬТУРЫ НА ТЕРРИТОРИИ ДАЛЬНЕРЕЧЕНСКОГО ГОРОДСКОГО ОКРУГА» </a:t>
            </a:r>
            <a:br>
              <a:rPr lang="ru-RU" sz="1800" dirty="0" smtClean="0">
                <a:latin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</a:rPr>
              <a:t>на 2021 год – </a:t>
            </a:r>
            <a:r>
              <a:rPr lang="ru-RU" sz="1800" dirty="0" smtClean="0">
                <a:latin typeface="Times New Roman" pitchFamily="18" charset="0"/>
              </a:rPr>
              <a:t>83,64 </a:t>
            </a:r>
            <a:r>
              <a:rPr lang="ru-RU" sz="1800" dirty="0" smtClean="0">
                <a:latin typeface="Times New Roman" pitchFamily="18" charset="0"/>
              </a:rPr>
              <a:t>млн.руб.</a:t>
            </a:r>
          </a:p>
        </p:txBody>
      </p:sp>
      <p:graphicFrame>
        <p:nvGraphicFramePr>
          <p:cNvPr id="19459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915988" y="1282700"/>
          <a:ext cx="7934325" cy="5295900"/>
        </p:xfrm>
        <a:graphic>
          <a:graphicData uri="http://schemas.openxmlformats.org/presentationml/2006/ole">
            <p:oleObj spid="_x0000_s19459" name="Worksheet" r:id="rId3" imgW="7934203" imgH="5295784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1600" smtClean="0">
                <a:latin typeface="Times New Roman" pitchFamily="18" charset="0"/>
              </a:rPr>
              <a:t>МП «ОБЕСПЕЧЕНИЕ ДОСТУПНЫМ ЖИЛЬЁМ И КАЧЕСТВЕННЫМИ УСЛУГАМИ ЖКХ НАСЕЛЕНИЯ ДАЛЬНЕРЕЧЕНСКОГО ГОРОДСКОГО ОКРУГА» 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на 2021 год – 11,01 млн.руб.</a:t>
            </a:r>
          </a:p>
        </p:txBody>
      </p:sp>
      <p:graphicFrame>
        <p:nvGraphicFramePr>
          <p:cNvPr id="20483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071563" y="2032000"/>
          <a:ext cx="7548562" cy="4722813"/>
        </p:xfrm>
        <a:graphic>
          <a:graphicData uri="http://schemas.openxmlformats.org/presentationml/2006/ole">
            <p:oleObj spid="_x0000_s20483" r:id="rId3" imgW="7547502" imgH="4724809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2"/>
          <p:cNvSpPr>
            <a:spLocks noGrp="1" noChangeArrowheads="1"/>
          </p:cNvSpPr>
          <p:nvPr>
            <p:ph type="title"/>
          </p:nvPr>
        </p:nvSpPr>
        <p:spPr>
          <a:xfrm>
            <a:off x="830263" y="774700"/>
            <a:ext cx="7745412" cy="1092200"/>
          </a:xfrm>
        </p:spPr>
        <p:txBody>
          <a:bodyPr/>
          <a:lstStyle/>
          <a:p>
            <a:pPr algn="ctr" eaLnBrk="1" hangingPunct="1"/>
            <a:r>
              <a:rPr lang="ru-RU" sz="1800" smtClean="0">
                <a:latin typeface="Times New Roman" pitchFamily="18" charset="0"/>
              </a:rPr>
              <a:t>МП «ОБЕСПЕЧЕНИЕ ЖИЛЬЕМ МОЛОДЫХ СЕМЕЙ ДАЛЬНЕРЕЧЕНСКОГО ГОРОДСКОГО ОКРУГА» 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на 20</a:t>
            </a:r>
            <a:r>
              <a:rPr lang="en-US" sz="1800" smtClean="0">
                <a:latin typeface="Times New Roman" pitchFamily="18" charset="0"/>
              </a:rPr>
              <a:t>2</a:t>
            </a:r>
            <a:r>
              <a:rPr lang="ru-RU" sz="1800" smtClean="0">
                <a:latin typeface="Times New Roman" pitchFamily="18" charset="0"/>
              </a:rPr>
              <a:t>1 год – 2,94 млн.руб.</a:t>
            </a:r>
          </a:p>
        </p:txBody>
      </p:sp>
      <p:graphicFrame>
        <p:nvGraphicFramePr>
          <p:cNvPr id="512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062038" y="2154238"/>
          <a:ext cx="7548562" cy="4722812"/>
        </p:xfrm>
        <a:graphic>
          <a:graphicData uri="http://schemas.openxmlformats.org/presentationml/2006/ole">
            <p:oleObj spid="_x0000_s5122" r:id="rId3" imgW="7553599" imgH="4724809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1800" dirty="0" smtClean="0">
                <a:latin typeface="Times New Roman" pitchFamily="18" charset="0"/>
              </a:rPr>
              <a:t>МП «РАЗВИТИЕ ТРАНСПОРТНОГО КОМПЛЕКСА НА ТЕРРИТОРИИ ДАЛЬНЕРЕЧЕНСКОГО ГОРОДСКОГО ОКРУГА» </a:t>
            </a:r>
            <a:br>
              <a:rPr lang="ru-RU" sz="1800" dirty="0" smtClean="0">
                <a:latin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</a:rPr>
              <a:t>на 2021 год – </a:t>
            </a:r>
            <a:r>
              <a:rPr lang="ru-RU" sz="1800" dirty="0" smtClean="0">
                <a:latin typeface="Times New Roman" pitchFamily="18" charset="0"/>
              </a:rPr>
              <a:t>30</a:t>
            </a:r>
            <a:r>
              <a:rPr lang="ru-RU" sz="1800" dirty="0" smtClean="0">
                <a:latin typeface="Times New Roman" pitchFamily="18" charset="0"/>
              </a:rPr>
              <a:t>,3  </a:t>
            </a:r>
            <a:r>
              <a:rPr lang="ru-RU" sz="1800" dirty="0" smtClean="0">
                <a:latin typeface="Times New Roman" pitchFamily="18" charset="0"/>
              </a:rPr>
              <a:t>млн.руб.</a:t>
            </a:r>
          </a:p>
        </p:txBody>
      </p:sp>
      <p:graphicFrame>
        <p:nvGraphicFramePr>
          <p:cNvPr id="21507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069975" y="2032000"/>
          <a:ext cx="7319963" cy="4635500"/>
        </p:xfrm>
        <a:graphic>
          <a:graphicData uri="http://schemas.openxmlformats.org/presentationml/2006/ole">
            <p:oleObj spid="_x0000_s21507" name="Worksheet" r:id="rId3" imgW="7324603" imgH="4638631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>
          <a:xfrm>
            <a:off x="830263" y="774700"/>
            <a:ext cx="7745412" cy="1092200"/>
          </a:xfrm>
        </p:spPr>
        <p:txBody>
          <a:bodyPr/>
          <a:lstStyle/>
          <a:p>
            <a:pPr algn="ctr" eaLnBrk="1" hangingPunct="1"/>
            <a:r>
              <a:rPr lang="ru-RU" sz="1800" smtClean="0">
                <a:latin typeface="Times New Roman" pitchFamily="18" charset="0"/>
              </a:rPr>
              <a:t>МП «ПЕРЕСЕЛЕНИЕ ГРАЖДАН ИЗ АВАРИЙНОГО ЖИЛИЩНОГО ФОНДА В ДАЛЬНЕРЕЧЕНСКОМ ГОРОДСКОМ ОКРУГЕ» 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на 20</a:t>
            </a:r>
            <a:r>
              <a:rPr lang="en-US" sz="1800" smtClean="0">
                <a:latin typeface="Times New Roman" pitchFamily="18" charset="0"/>
              </a:rPr>
              <a:t>2</a:t>
            </a:r>
            <a:r>
              <a:rPr lang="ru-RU" sz="1800" smtClean="0">
                <a:latin typeface="Times New Roman" pitchFamily="18" charset="0"/>
              </a:rPr>
              <a:t>1 год – 2,</a:t>
            </a:r>
            <a:r>
              <a:rPr lang="en-US" sz="1800" smtClean="0">
                <a:latin typeface="Times New Roman" pitchFamily="18" charset="0"/>
              </a:rPr>
              <a:t>1</a:t>
            </a:r>
            <a:r>
              <a:rPr lang="ru-RU" sz="1800" smtClean="0">
                <a:latin typeface="Times New Roman" pitchFamily="18" charset="0"/>
              </a:rPr>
              <a:t>1 млн.руб.</a:t>
            </a:r>
          </a:p>
        </p:txBody>
      </p:sp>
      <p:graphicFrame>
        <p:nvGraphicFramePr>
          <p:cNvPr id="22531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062038" y="2154238"/>
          <a:ext cx="7548562" cy="4722812"/>
        </p:xfrm>
        <a:graphic>
          <a:graphicData uri="http://schemas.openxmlformats.org/presentationml/2006/ole">
            <p:oleObj spid="_x0000_s22531" r:id="rId3" imgW="7553599" imgH="4724809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846138" y="763588"/>
            <a:ext cx="7875587" cy="946150"/>
          </a:xfrm>
        </p:spPr>
        <p:txBody>
          <a:bodyPr/>
          <a:lstStyle/>
          <a:p>
            <a:pPr algn="ctr" eaLnBrk="1" hangingPunct="1"/>
            <a:r>
              <a:rPr lang="ru-RU" sz="1800" smtClean="0">
                <a:latin typeface="Times New Roman" pitchFamily="18" charset="0"/>
              </a:rPr>
              <a:t>МП «ИНФОРМАЦИОННОЕ ОБЩЕСТВО» 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на 20</a:t>
            </a:r>
            <a:r>
              <a:rPr lang="en-US" sz="1800" smtClean="0">
                <a:latin typeface="Times New Roman" pitchFamily="18" charset="0"/>
              </a:rPr>
              <a:t>20</a:t>
            </a:r>
            <a:r>
              <a:rPr lang="ru-RU" sz="1800" smtClean="0">
                <a:latin typeface="Times New Roman" pitchFamily="18" charset="0"/>
              </a:rPr>
              <a:t> год – </a:t>
            </a:r>
            <a:r>
              <a:rPr lang="en-US" sz="1800" smtClean="0">
                <a:latin typeface="Times New Roman" pitchFamily="18" charset="0"/>
              </a:rPr>
              <a:t>1</a:t>
            </a:r>
            <a:r>
              <a:rPr lang="ru-RU" sz="1800" smtClean="0">
                <a:latin typeface="Times New Roman" pitchFamily="18" charset="0"/>
              </a:rPr>
              <a:t>,</a:t>
            </a:r>
            <a:r>
              <a:rPr lang="en-US" sz="1800" smtClean="0">
                <a:latin typeface="Times New Roman" pitchFamily="18" charset="0"/>
              </a:rPr>
              <a:t>35</a:t>
            </a:r>
            <a:r>
              <a:rPr lang="ru-RU" sz="1800" smtClean="0">
                <a:latin typeface="Times New Roman" pitchFamily="18" charset="0"/>
              </a:rPr>
              <a:t> млн.руб.</a:t>
            </a:r>
          </a:p>
        </p:txBody>
      </p:sp>
      <p:graphicFrame>
        <p:nvGraphicFramePr>
          <p:cNvPr id="2355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071563" y="2032000"/>
          <a:ext cx="7548562" cy="4722813"/>
        </p:xfrm>
        <a:graphic>
          <a:graphicData uri="http://schemas.openxmlformats.org/presentationml/2006/ole">
            <p:oleObj spid="_x0000_s23555" r:id="rId3" imgW="7547502" imgH="4724809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>
          <a:xfrm>
            <a:off x="846138" y="763588"/>
            <a:ext cx="7875587" cy="946150"/>
          </a:xfrm>
        </p:spPr>
        <p:txBody>
          <a:bodyPr/>
          <a:lstStyle/>
          <a:p>
            <a:pPr algn="ctr" eaLnBrk="1" hangingPunct="1"/>
            <a:r>
              <a:rPr lang="ru-RU" sz="1500" smtClean="0">
                <a:latin typeface="Times New Roman" pitchFamily="18" charset="0"/>
              </a:rPr>
              <a:t>МП «ФОРМИРОВАНИЕ СОВРЕМЕННОЙ ГОРОДСКОЙ СРЕДЫ ДАЛЬНЕРЕЧЕНСКОГО ГОРОДСКОГО ОКРУГА» </a:t>
            </a:r>
            <a:br>
              <a:rPr lang="ru-RU" sz="1500" smtClean="0">
                <a:latin typeface="Times New Roman" pitchFamily="18" charset="0"/>
              </a:rPr>
            </a:br>
            <a:r>
              <a:rPr lang="ru-RU" sz="1500" smtClean="0">
                <a:latin typeface="Times New Roman" pitchFamily="18" charset="0"/>
              </a:rPr>
              <a:t>на 20</a:t>
            </a:r>
            <a:r>
              <a:rPr lang="en-US" sz="1500" smtClean="0">
                <a:latin typeface="Times New Roman" pitchFamily="18" charset="0"/>
              </a:rPr>
              <a:t>2</a:t>
            </a:r>
            <a:r>
              <a:rPr lang="ru-RU" sz="1500" smtClean="0">
                <a:latin typeface="Times New Roman" pitchFamily="18" charset="0"/>
              </a:rPr>
              <a:t>1 год – 18,11 млн.руб.</a:t>
            </a:r>
          </a:p>
        </p:txBody>
      </p:sp>
      <p:graphicFrame>
        <p:nvGraphicFramePr>
          <p:cNvPr id="24579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071563" y="2032000"/>
          <a:ext cx="7548562" cy="4722813"/>
        </p:xfrm>
        <a:graphic>
          <a:graphicData uri="http://schemas.openxmlformats.org/presentationml/2006/ole">
            <p:oleObj spid="_x0000_s24579" r:id="rId3" imgW="7547502" imgH="4724809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830263" y="414338"/>
            <a:ext cx="7956550" cy="1146175"/>
          </a:xfrm>
        </p:spPr>
        <p:txBody>
          <a:bodyPr/>
          <a:lstStyle/>
          <a:p>
            <a:pPr algn="ctr" eaLnBrk="1" hangingPunct="1"/>
            <a:r>
              <a:rPr lang="ru-RU" sz="1800" smtClean="0">
                <a:latin typeface="Times New Roman" pitchFamily="18" charset="0"/>
              </a:rPr>
              <a:t>ОТДЕЛЬНЫЕ МЕРОПРИЯТИЯ В РАМКАХ МУНИЦИПАЛЬНЫХ ПРОГРАММ ДАЛЬНЕРЕЧЕНСКОГО ГОРОДСКОГО ОКРУГА 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на 2021 год – 4,98 млн.руб.</a:t>
            </a:r>
          </a:p>
        </p:txBody>
      </p:sp>
      <p:graphicFrame>
        <p:nvGraphicFramePr>
          <p:cNvPr id="25603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282700" y="1892300"/>
          <a:ext cx="7289800" cy="4610100"/>
        </p:xfrm>
        <a:graphic>
          <a:graphicData uri="http://schemas.openxmlformats.org/presentationml/2006/ole">
            <p:oleObj spid="_x0000_s25603" r:id="rId3" imgW="7291448" imgH="4615072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541338" y="269875"/>
            <a:ext cx="8191500" cy="720725"/>
          </a:xfrm>
        </p:spPr>
        <p:txBody>
          <a:bodyPr/>
          <a:lstStyle/>
          <a:p>
            <a:pPr eaLnBrk="1" hangingPunct="1"/>
            <a:r>
              <a:rPr lang="ru-RU" sz="1400" smtClean="0">
                <a:latin typeface="Times New Roman" pitchFamily="18" charset="0"/>
              </a:rPr>
              <a:t>ПОСТУПЛЕНИЕ СОБСТВЕННЫХ ДОХОДОВ В МЕСТНЫЙ БЮДЖЕТ ПО ОСНОВНЫМ ИСТОЧНИКАМ</a:t>
            </a:r>
            <a:r>
              <a:rPr lang="ru-RU" sz="1400" b="0" smtClean="0">
                <a:latin typeface="Times New Roman" pitchFamily="18" charset="0"/>
              </a:rPr>
              <a:t>               (млн.руб)</a:t>
            </a:r>
          </a:p>
        </p:txBody>
      </p:sp>
      <p:graphicFrame>
        <p:nvGraphicFramePr>
          <p:cNvPr id="24887" name="Group 311"/>
          <p:cNvGraphicFramePr>
            <a:graphicFrameLocks noGrp="1"/>
          </p:cNvGraphicFramePr>
          <p:nvPr>
            <p:ph idx="1"/>
          </p:nvPr>
        </p:nvGraphicFramePr>
        <p:xfrm>
          <a:off x="541338" y="990600"/>
          <a:ext cx="8151812" cy="5693948"/>
        </p:xfrm>
        <a:graphic>
          <a:graphicData uri="http://schemas.openxmlformats.org/drawingml/2006/table">
            <a:tbl>
              <a:tblPr/>
              <a:tblGrid>
                <a:gridCol w="2895600"/>
                <a:gridCol w="1296987"/>
                <a:gridCol w="1008063"/>
                <a:gridCol w="1079500"/>
                <a:gridCol w="1008062"/>
                <a:gridCol w="863600"/>
              </a:tblGrid>
              <a:tr h="360363"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Источники доходов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Бюджет 2020г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Бюджет 20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1г 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Плановый период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1г к 2020г (%)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7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Всего собственных доходов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98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95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368,73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371,74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99,3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Налоговые доходы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368,49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1,45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346,77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349,68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100,8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2,79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20,95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295,31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296,63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Налоги на совокупный доход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8,34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4,11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4,08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42,6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Акцизы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13,7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15,12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15,12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0,73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3,47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4,88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Земельный налог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12,2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89,1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налоговые доходы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9,59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3,7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21,96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,06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80,1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Аренда земли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14,4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105,6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Аренда имущества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,47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,58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,66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02,9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Штрафы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4,5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1,69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,71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,73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0,37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0,37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0,37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0,37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Продажа имущества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Продажа земельных участков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7,42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48,5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неналоговые поступления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0,47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0,37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78,7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7962900" cy="685800"/>
          </a:xfrm>
        </p:spPr>
        <p:txBody>
          <a:bodyPr/>
          <a:lstStyle/>
          <a:p>
            <a:pPr algn="ctr" eaLnBrk="1" hangingPunct="1"/>
            <a:r>
              <a:rPr lang="ru-RU" sz="1600" b="1" smtClean="0">
                <a:solidFill>
                  <a:srgbClr val="06072E"/>
                </a:solidFill>
              </a:rPr>
              <a:t>РАСХОДЫ НА НЕПРОГРАММНЫЕ НАПРАВЛЕНИЯ ДЕЯТЕЛЬНОСТИ, СОСТАВЛЯЮЩИЕ БОЛЕЕ 1%</a:t>
            </a:r>
            <a:r>
              <a:rPr lang="ru-RU" sz="1600" smtClean="0"/>
              <a:t> </a:t>
            </a:r>
            <a:r>
              <a:rPr lang="ru-RU" sz="1600" b="1" smtClean="0">
                <a:solidFill>
                  <a:schemeClr val="tx1"/>
                </a:solidFill>
              </a:rPr>
              <a:t>РАСХОДОВ, ВКЛЮЧАЯ РЕЗЕРВНЫЙ ФОНД</a:t>
            </a:r>
          </a:p>
        </p:txBody>
      </p:sp>
      <p:graphicFrame>
        <p:nvGraphicFramePr>
          <p:cNvPr id="26627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588963" y="1223963"/>
          <a:ext cx="7839075" cy="5508625"/>
        </p:xfrm>
        <a:graphic>
          <a:graphicData uri="http://schemas.openxmlformats.org/presentationml/2006/ole">
            <p:oleObj spid="_x0000_s26627" r:id="rId3" imgW="7840135" imgH="550516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1600" b="1" dirty="0" smtClean="0"/>
              <a:t>ПРЕДЕЛЬНЫЙ </a:t>
            </a:r>
            <a:r>
              <a:rPr lang="ru-RU" sz="1600" b="1" dirty="0" smtClean="0"/>
              <a:t>ОБЪЕМ УРОВНЯ ДЕФИЦИТА БЮДЖЕТА ДАЛЬНЕРЕЧЕНСКОГО ГОРОДСКОГО ОКРУГА млн.руб.</a:t>
            </a:r>
          </a:p>
        </p:txBody>
      </p:sp>
      <p:graphicFrame>
        <p:nvGraphicFramePr>
          <p:cNvPr id="128182" name="Group 182"/>
          <p:cNvGraphicFramePr>
            <a:graphicFrameLocks noGrp="1"/>
          </p:cNvGraphicFramePr>
          <p:nvPr>
            <p:ph idx="1"/>
          </p:nvPr>
        </p:nvGraphicFramePr>
        <p:xfrm>
          <a:off x="903288" y="1638300"/>
          <a:ext cx="8007350" cy="4860926"/>
        </p:xfrm>
        <a:graphic>
          <a:graphicData uri="http://schemas.openxmlformats.org/drawingml/2006/table">
            <a:tbl>
              <a:tblPr/>
              <a:tblGrid>
                <a:gridCol w="2606675"/>
                <a:gridCol w="1295400"/>
                <a:gridCol w="1008062"/>
                <a:gridCol w="1008063"/>
                <a:gridCol w="1008062"/>
                <a:gridCol w="1081088"/>
              </a:tblGrid>
              <a:tr h="431800"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2020 год 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год 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Плановый период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2021г к 2020г (%)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Предельный объем уровня дефицита бюджета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8350">
                <a:tc>
                  <a:txBody>
                    <a:bodyPr/>
                    <a:lstStyle/>
                    <a:p>
                      <a:pPr marL="0" marR="0" lvl="0" indent="0" algn="l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Источники внутреннего финансирования дефицита бюджета: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Получение кредитов от кредитных организаций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41,9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27,9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Погашение кредитов от кредитных организаций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-45,5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-30,6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-29,8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-29,7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67,3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7275">
                <a:tc>
                  <a:txBody>
                    <a:bodyPr/>
                    <a:lstStyle/>
                    <a:p>
                      <a:pPr marL="0" marR="0" lvl="0" indent="0" algn="l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Изменение остатков средств на счетах по учету бюджета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9,1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17,1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15,8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>
          <a:xfrm>
            <a:off x="541338" y="0"/>
            <a:ext cx="8193087" cy="581025"/>
          </a:xfrm>
        </p:spPr>
        <p:txBody>
          <a:bodyPr/>
          <a:lstStyle/>
          <a:p>
            <a:pPr eaLnBrk="1" hangingPunct="1"/>
            <a:r>
              <a:rPr lang="ru-RU" sz="1400" smtClean="0">
                <a:latin typeface="Times New Roman" pitchFamily="18" charset="0"/>
              </a:rPr>
              <a:t>БЕЗВОЗМЕЗДНЫЕ ПОСТУПЛЕНИЯ ОТ ДРУГИХ БЮДЖЕТОВ БЮДЖЕТНОЙ СИСТЕМЫ РОССИЙСКОЙ ФЕДЕРАЦИИ</a:t>
            </a:r>
            <a:r>
              <a:rPr lang="ru-RU" sz="1400" b="0" smtClean="0">
                <a:latin typeface="Times New Roman" pitchFamily="18" charset="0"/>
              </a:rPr>
              <a:t> (млн.руб)</a:t>
            </a:r>
          </a:p>
        </p:txBody>
      </p:sp>
      <p:graphicFrame>
        <p:nvGraphicFramePr>
          <p:cNvPr id="31977" name="Group 233"/>
          <p:cNvGraphicFramePr>
            <a:graphicFrameLocks noGrp="1"/>
          </p:cNvGraphicFramePr>
          <p:nvPr>
            <p:ph idx="1"/>
          </p:nvPr>
        </p:nvGraphicFramePr>
        <p:xfrm>
          <a:off x="414338" y="581025"/>
          <a:ext cx="8567737" cy="6326422"/>
        </p:xfrm>
        <a:graphic>
          <a:graphicData uri="http://schemas.openxmlformats.org/drawingml/2006/table">
            <a:tbl>
              <a:tblPr/>
              <a:tblGrid>
                <a:gridCol w="4027487"/>
                <a:gridCol w="1244600"/>
                <a:gridCol w="950913"/>
                <a:gridCol w="806450"/>
                <a:gridCol w="804862"/>
                <a:gridCol w="733425"/>
              </a:tblGrid>
              <a:tr h="214314"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Показатели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Бюджет 2020г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Бюджет 2021г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Плановый период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1г к 2020г (%)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7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Межбюджетные трансферты, всего</a:t>
                      </a:r>
                    </a:p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 том числе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531,1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429,59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415,61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428,26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Дотации бюджетам городских округов на выравнивание бюджетной обеспеченности и по обеспечению сбалансированности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49,78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7781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Субсидии на  обеспечение жильем молодых семей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2,15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2,62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на реализацию программ формирования современной городской среды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благоустройство дворовых территорий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28,48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17,31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25,68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25,68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60,8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1619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на приобретение спортзала, спортинвентаря, ремонт зданий и благоустройство детских садов, капитальный ремонт школ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79,69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1619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на оснащение детских школ искусств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муз.инструментами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8,19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1619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на ремонт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автомоб.дорог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счет дорожного фонда ПК 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1619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субсидии бюджетам на реализацию мероприятий и на поддержку государственных программ Российской Федерации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31,5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0,29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,17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Всего субвенций бюджету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Дальнереченского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городского округа: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313,6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361,74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68,42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83,81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15,4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5796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Субвенции на получение дошкольного образования в детских садах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77,9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102,18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106,27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112,55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31,2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Субвенции на получение общего образования в муниципальных школах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149,86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151,18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159,93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169,22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Субвенции на обеспечение обучающихся бесплатным горячим питанием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22,12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123,4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10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Субвенции на обеспечение детей-сирот жилыми помещениями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29,83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7,5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32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субвенции на выполнение переданных полномочий Российской Федерации и субъектов Российской Федерации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33,89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37,08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30,92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30,74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109,4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32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Иные межбюджетные трансферты на выплату педагогам школ за классное руководство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6,05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307,4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4,76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5"/>
          <p:cNvSpPr>
            <a:spLocks noGrp="1" noChangeArrowheads="1"/>
          </p:cNvSpPr>
          <p:nvPr>
            <p:ph type="title"/>
          </p:nvPr>
        </p:nvSpPr>
        <p:spPr>
          <a:xfrm>
            <a:off x="490538" y="228600"/>
            <a:ext cx="7753350" cy="746125"/>
          </a:xfrm>
        </p:spPr>
        <p:txBody>
          <a:bodyPr/>
          <a:lstStyle/>
          <a:p>
            <a:pPr algn="ctr" eaLnBrk="1" hangingPunct="1"/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</a:rPr>
              <a:t>СТРУКТУРА ДОХОДОВ БЮДЖЕТА ДАЛЬНЕРЕЧЕНСКОГО ГОРОДСКОГО ОКРУГА НА 20</a:t>
            </a:r>
            <a:r>
              <a:rPr lang="en-US" sz="1900" b="1" dirty="0" smtClean="0">
                <a:solidFill>
                  <a:schemeClr val="tx1"/>
                </a:solidFill>
                <a:latin typeface="Times New Roman" pitchFamily="18" charset="0"/>
              </a:rPr>
              <a:t>2</a:t>
            </a:r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</a:rPr>
              <a:t>1 ГОД (824,74млн.руб.)</a:t>
            </a: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127125" y="1235075"/>
          <a:ext cx="7045325" cy="4999038"/>
        </p:xfrm>
        <a:graphic>
          <a:graphicData uri="http://schemas.openxmlformats.org/presentationml/2006/ole">
            <p:oleObj spid="_x0000_s1026" r:id="rId3" imgW="7047587" imgH="4999153" progId="Excel.Sheet.8">
              <p:embed/>
            </p:oleObj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1900" b="1" dirty="0" smtClean="0">
                <a:solidFill>
                  <a:srgbClr val="06072E"/>
                </a:solidFill>
                <a:latin typeface="Times New Roman" pitchFamily="18" charset="0"/>
              </a:rPr>
              <a:t>СТРУКТУРА СОБСТВЕННЫХ (НАЛОГОВЫХ И НЕНАЛОГОВЫХ) ДОХОДОВ В 20</a:t>
            </a:r>
            <a:r>
              <a:rPr lang="en-US" sz="1900" b="1" dirty="0" smtClean="0">
                <a:solidFill>
                  <a:srgbClr val="06072E"/>
                </a:solidFill>
                <a:latin typeface="Times New Roman" pitchFamily="18" charset="0"/>
              </a:rPr>
              <a:t>2</a:t>
            </a:r>
            <a:r>
              <a:rPr lang="ru-RU" sz="1900" b="1" dirty="0" smtClean="0">
                <a:solidFill>
                  <a:srgbClr val="06072E"/>
                </a:solidFill>
                <a:latin typeface="Times New Roman" pitchFamily="18" charset="0"/>
              </a:rPr>
              <a:t>1 ГОДУ (395,15 </a:t>
            </a:r>
            <a:r>
              <a:rPr lang="ru-RU" sz="1900" b="1" dirty="0" err="1" smtClean="0">
                <a:solidFill>
                  <a:srgbClr val="06072E"/>
                </a:solidFill>
                <a:latin typeface="Times New Roman" pitchFamily="18" charset="0"/>
              </a:rPr>
              <a:t>млн.руб</a:t>
            </a:r>
            <a:r>
              <a:rPr lang="ru-RU" sz="1900" b="1" dirty="0" smtClean="0">
                <a:solidFill>
                  <a:srgbClr val="06072E"/>
                </a:solidFill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485775" y="1566863"/>
          <a:ext cx="8001000" cy="4695825"/>
        </p:xfrm>
        <a:graphic>
          <a:graphicData uri="http://schemas.openxmlformats.org/presentationml/2006/ole">
            <p:oleObj spid="_x0000_s2050" r:id="rId3" imgW="7998645" imgH="4694327" progId="Excel.Sheet.8">
              <p:embed/>
            </p:oleObj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5"/>
          <p:cNvSpPr>
            <a:spLocks noGrp="1" noChangeArrowheads="1"/>
          </p:cNvSpPr>
          <p:nvPr>
            <p:ph type="title"/>
          </p:nvPr>
        </p:nvSpPr>
        <p:spPr>
          <a:xfrm>
            <a:off x="325438" y="198438"/>
            <a:ext cx="8334375" cy="876300"/>
          </a:xfrm>
          <a:solidFill>
            <a:srgbClr val="66FF33"/>
          </a:solidFill>
        </p:spPr>
        <p:txBody>
          <a:bodyPr/>
          <a:lstStyle/>
          <a:p>
            <a:pPr algn="ctr" eaLnBrk="1" hangingPunct="1"/>
            <a:r>
              <a:rPr lang="ru-RU" sz="1900" smtClean="0">
                <a:solidFill>
                  <a:srgbClr val="06072E"/>
                </a:solidFill>
                <a:latin typeface="Times New Roman" pitchFamily="18" charset="0"/>
              </a:rPr>
              <a:t>СРАВНЕНИЕ ОБЪЕМОВ МЕЖБЮДЖЕТНЫХ ТРАНСФЕРТОВ 2020 И 20</a:t>
            </a:r>
            <a:r>
              <a:rPr lang="en-US" sz="1900" smtClean="0">
                <a:solidFill>
                  <a:srgbClr val="06072E"/>
                </a:solidFill>
                <a:latin typeface="Times New Roman" pitchFamily="18" charset="0"/>
              </a:rPr>
              <a:t>2</a:t>
            </a:r>
            <a:r>
              <a:rPr lang="ru-RU" sz="1900" smtClean="0">
                <a:solidFill>
                  <a:srgbClr val="06072E"/>
                </a:solidFill>
                <a:latin typeface="Times New Roman" pitchFamily="18" charset="0"/>
              </a:rPr>
              <a:t>1-2023 ГОДОВ</a:t>
            </a: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333375" y="1219200"/>
          <a:ext cx="4883150" cy="5626100"/>
        </p:xfrm>
        <a:graphic>
          <a:graphicData uri="http://schemas.openxmlformats.org/presentationml/2006/ole">
            <p:oleObj spid="_x0000_s3074" name="Worksheet" r:id="rId3" imgW="4886203" imgH="5629221" progId="Excel.Sheet.8">
              <p:embed/>
            </p:oleObj>
          </a:graphicData>
        </a:graphic>
      </p:graphicFrame>
      <p:graphicFrame>
        <p:nvGraphicFramePr>
          <p:cNvPr id="39003" name="Group 91"/>
          <p:cNvGraphicFramePr>
            <a:graphicFrameLocks noGrp="1"/>
          </p:cNvGraphicFramePr>
          <p:nvPr>
            <p:ph sz="half" idx="2"/>
          </p:nvPr>
        </p:nvGraphicFramePr>
        <p:xfrm>
          <a:off x="5240338" y="1141413"/>
          <a:ext cx="3470275" cy="5673137"/>
        </p:xfrm>
        <a:graphic>
          <a:graphicData uri="http://schemas.openxmlformats.org/drawingml/2006/table">
            <a:tbl>
              <a:tblPr/>
              <a:tblGrid>
                <a:gridCol w="1590675"/>
                <a:gridCol w="1879600"/>
              </a:tblGrid>
              <a:tr h="784225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Виды межбюджетных трансфертов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Определение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Субвенции (от латинского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Subvenire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– приходить на помощь)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Предоставляются на финансирование «переданных» полномочий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Субсидия (от латинского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subsidium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– поддержка) 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Предоставляются на условиях долевого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софинансирования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расходов других бюджетов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Дотации (от латинского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Dotatio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– дар, пожертвование)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Предоставляютя без определения конкетной цели их использования</a:t>
                      </a:r>
                    </a:p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Предоставляются из бюджетов разного уровня в соответствии с нормативными актами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200150" y="277813"/>
            <a:ext cx="7521575" cy="857250"/>
          </a:xfrm>
        </p:spPr>
        <p:txBody>
          <a:bodyPr/>
          <a:lstStyle/>
          <a:p>
            <a:pPr algn="ctr" eaLnBrk="1" hangingPunct="1"/>
            <a:r>
              <a:rPr lang="ru-RU" sz="1700" b="1" dirty="0" smtClean="0"/>
              <a:t>СТРУКТУРА СУБВЕНЦИЙ НА ВЫПОЛНЕНИЕ ПЕРЕДАВАЕМЫХ ПОЛНОМОЧИЙ В 20</a:t>
            </a:r>
            <a:r>
              <a:rPr lang="en-US" sz="1700" b="1" dirty="0" smtClean="0"/>
              <a:t>2</a:t>
            </a:r>
            <a:r>
              <a:rPr lang="ru-RU" sz="1700" b="1" dirty="0" smtClean="0"/>
              <a:t>1ГОДУ (361,74 млн.руб.)</a:t>
            </a:r>
          </a:p>
        </p:txBody>
      </p:sp>
      <p:graphicFrame>
        <p:nvGraphicFramePr>
          <p:cNvPr id="4098" name="Object 6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517525" y="1152525"/>
          <a:ext cx="8459788" cy="5354638"/>
        </p:xfrm>
        <a:graphic>
          <a:graphicData uri="http://schemas.openxmlformats.org/presentationml/2006/ole">
            <p:oleObj spid="_x0000_s4098" r:id="rId4" imgW="8461981" imgH="535275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541338" y="269875"/>
            <a:ext cx="8191500" cy="720725"/>
          </a:xfrm>
        </p:spPr>
        <p:txBody>
          <a:bodyPr/>
          <a:lstStyle/>
          <a:p>
            <a:pPr algn="ctr" eaLnBrk="1" hangingPunct="1"/>
            <a:r>
              <a:rPr lang="ru-RU" sz="1400" dirty="0" smtClean="0">
                <a:latin typeface="Times New Roman" pitchFamily="18" charset="0"/>
              </a:rPr>
              <a:t>РАСПРЕДЕЛЕНИЕ БЮДЖЕТНЫХ СРЕДСТВ В ВЕДОМСТВЕННОЙ СТРУКТУРЕ РАСХОДОВ</a:t>
            </a:r>
            <a:r>
              <a:rPr lang="ru-RU" sz="1400" b="0" dirty="0" smtClean="0">
                <a:latin typeface="Times New Roman" pitchFamily="18" charset="0"/>
              </a:rPr>
              <a:t>             (</a:t>
            </a:r>
            <a:r>
              <a:rPr lang="ru-RU" sz="1400" b="0" dirty="0" err="1" smtClean="0">
                <a:latin typeface="Times New Roman" pitchFamily="18" charset="0"/>
              </a:rPr>
              <a:t>млн.руб</a:t>
            </a:r>
            <a:r>
              <a:rPr lang="ru-RU" sz="1400" b="0" dirty="0" smtClean="0"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30915" name="Group 195"/>
          <p:cNvGraphicFramePr>
            <a:graphicFrameLocks noGrp="1"/>
          </p:cNvGraphicFramePr>
          <p:nvPr>
            <p:ph idx="1"/>
          </p:nvPr>
        </p:nvGraphicFramePr>
        <p:xfrm>
          <a:off x="541338" y="1350963"/>
          <a:ext cx="8440737" cy="5103776"/>
        </p:xfrm>
        <a:graphic>
          <a:graphicData uri="http://schemas.openxmlformats.org/drawingml/2006/table">
            <a:tbl>
              <a:tblPr/>
              <a:tblGrid>
                <a:gridCol w="3400425"/>
                <a:gridCol w="1439862"/>
                <a:gridCol w="936625"/>
                <a:gridCol w="936625"/>
                <a:gridCol w="790575"/>
                <a:gridCol w="936625"/>
              </a:tblGrid>
              <a:tr h="358775"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Показатели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Бюджет 2020г 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Бюджет 2021г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Плановый период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2021г к 2020г (%)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5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2023г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122,12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81,3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72,1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70,65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66,6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2,02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24,7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46,93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34,42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13,03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13,02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73,3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110,55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74,67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48,76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47,4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67,5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Образование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461,82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510,68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525,27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544,43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Культура и кинематография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49,9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52,52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50,97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51,53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105,3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60,38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78,29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74,57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68,0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129,7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77,34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Средства массовой информации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1,31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1,35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0,6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103,1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2,44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3,01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2,71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123,4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Условно утвержденные расходы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9,73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18,37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ВСЕГО РАСХОДОВ</a:t>
                      </a:r>
                    </a:p>
                  </a:txBody>
                  <a:tcPr marL="91420" marR="91420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934,81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839,74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798,24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814,0</a:t>
                      </a: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75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89,8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20" marR="9142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1700" b="1" dirty="0" smtClean="0"/>
              <a:t>СТРУКТУРА </a:t>
            </a:r>
            <a:r>
              <a:rPr lang="ru-RU" sz="1700" b="1" dirty="0" smtClean="0"/>
              <a:t>РАСХОДОВ ДАЛЬНЕРЕЧЕНСКОГО ГОРОДСКОГО ОКРУГА НА 20</a:t>
            </a:r>
            <a:r>
              <a:rPr lang="en-US" sz="1700" b="1" dirty="0" smtClean="0"/>
              <a:t>2</a:t>
            </a:r>
            <a:r>
              <a:rPr lang="ru-RU" sz="1700" b="1" dirty="0" smtClean="0"/>
              <a:t>1 ГОД (839,74 млн.руб.)</a:t>
            </a:r>
          </a:p>
        </p:txBody>
      </p:sp>
      <p:graphicFrame>
        <p:nvGraphicFramePr>
          <p:cNvPr id="16387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558800" y="1473200"/>
          <a:ext cx="7937500" cy="4964113"/>
        </p:xfrm>
        <a:graphic>
          <a:graphicData uri="http://schemas.openxmlformats.org/presentationml/2006/ole">
            <p:oleObj spid="_x0000_s16387" name="Worksheet" r:id="rId3" imgW="7934203" imgH="4962671" progId="Excel.Shee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3823</TotalTime>
  <Words>1033</Words>
  <Application>Microsoft Office PowerPoint</Application>
  <PresentationFormat>Произвольный</PresentationFormat>
  <Paragraphs>421</Paragraphs>
  <Slides>21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Капсулы</vt:lpstr>
      <vt:lpstr>Скругленный</vt:lpstr>
      <vt:lpstr>Слои</vt:lpstr>
      <vt:lpstr>Лист Microsoft Office Excel 97-2003</vt:lpstr>
      <vt:lpstr>Worksheet</vt:lpstr>
      <vt:lpstr> ОСНОВНЫЕ ПАРАМЕТРЫ БЮДЖЕТА ДАЛЬНЕРЕЧЕНСКОГО ГОРОДСКОГО ОКРУГА НА 2021 ГОД И ПЛАНОВЫЙ ПЕРИОД 2022-2023 ГОДЫ (млн.руб)</vt:lpstr>
      <vt:lpstr>ПОСТУПЛЕНИЕ СОБСТВЕННЫХ ДОХОДОВ В МЕСТНЫЙ БЮДЖЕТ ПО ОСНОВНЫМ ИСТОЧНИКАМ               (млн.руб)</vt:lpstr>
      <vt:lpstr>БЕЗВОЗМЕЗДНЫЕ ПОСТУПЛЕНИЯ ОТ ДРУГИХ БЮДЖЕТОВ БЮДЖЕТНОЙ СИСТЕМЫ РОССИЙСКОЙ ФЕДЕРАЦИИ (млн.руб)</vt:lpstr>
      <vt:lpstr>СТРУКТУРА ДОХОДОВ БЮДЖЕТА ДАЛЬНЕРЕЧЕНСКОГО ГОРОДСКОГО ОКРУГА НА 2021 ГОД (824,74млн.руб.)</vt:lpstr>
      <vt:lpstr>СТРУКТУРА СОБСТВЕННЫХ (НАЛОГОВЫХ И НЕНАЛОГОВЫХ) ДОХОДОВ В 2021 ГОДУ (395,15 млн.руб)</vt:lpstr>
      <vt:lpstr>СРАВНЕНИЕ ОБЪЕМОВ МЕЖБЮДЖЕТНЫХ ТРАНСФЕРТОВ 2020 И 2021-2023 ГОДОВ</vt:lpstr>
      <vt:lpstr>СТРУКТУРА СУБВЕНЦИЙ НА ВЫПОЛНЕНИЕ ПЕРЕДАВАЕМЫХ ПОЛНОМОЧИЙ В 2021ГОДУ (361,74 млн.руб.)</vt:lpstr>
      <vt:lpstr>РАСПРЕДЕЛЕНИЕ БЮДЖЕТНЫХ СРЕДСТВ В ВЕДОМСТВЕННОЙ СТРУКТУРЕ РАСХОДОВ             (млн.руб)</vt:lpstr>
      <vt:lpstr>СТРУКТУРА РАСХОДОВ ДАЛЬНЕРЕЧЕНСКОГО ГОРОДСКОГО ОКРУГА НА 2021 ГОД (839,74 млн.руб.)</vt:lpstr>
      <vt:lpstr>СТРУКТУРА РАСХОДОВ БЮДЖЕТА ДАЛЬНЕРЕЧЕНСКОГО ГОРОДСКОГО ОКРУГА НА ФИНАНСОВОЕ ОБЕСПЕЧЕНИЕ МУНИЦИПАЛЬНЫХ ПРОГРАММ И НЕПРОГРАММНЫХ НАПРАВЛЕНИЙ НА 2021 ГОД   839,74 млн.руб.</vt:lpstr>
      <vt:lpstr>МП «РАЗВИТИЕ ОБРАЗОВАНИЯ ДАЛЬНЕРЕЧЕНСКОГО ГОРОДСКОГО ОКРУГА»  на 2021 год – 485,71 млн.руб. (местный бюджет – 174,73 млн.руб., краевой бюджет – 265,08 млн.руб., федеральный бюджет – 45,9 млн.руб.)</vt:lpstr>
      <vt:lpstr>МП «РАЗВИТИЕ КУЛЬТУРЫ НА ТЕРРИТОРИИ ДАЛЬНЕРЕЧЕНСКОГО ГОРОДСКОГО ОКРУГА»  на 2021 год – 83,64 млн.руб.</vt:lpstr>
      <vt:lpstr>МП «ОБЕСПЕЧЕНИЕ ДОСТУПНЫМ ЖИЛЬЁМ И КАЧЕСТВЕННЫМИ УСЛУГАМИ ЖКХ НАСЕЛЕНИЯ ДАЛЬНЕРЕЧЕНСКОГО ГОРОДСКОГО ОКРУГА»  на 2021 год – 11,01 млн.руб.</vt:lpstr>
      <vt:lpstr>МП «ОБЕСПЕЧЕНИЕ ЖИЛЬЕМ МОЛОДЫХ СЕМЕЙ ДАЛЬНЕРЕЧЕНСКОГО ГОРОДСКОГО ОКРУГА»  на 2021 год – 2,94 млн.руб.</vt:lpstr>
      <vt:lpstr>МП «РАЗВИТИЕ ТРАНСПОРТНОГО КОМПЛЕКСА НА ТЕРРИТОРИИ ДАЛЬНЕРЕЧЕНСКОГО ГОРОДСКОГО ОКРУГА»  на 2021 год – 30,3  млн.руб.</vt:lpstr>
      <vt:lpstr>МП «ПЕРЕСЕЛЕНИЕ ГРАЖДАН ИЗ АВАРИЙНОГО ЖИЛИЩНОГО ФОНДА В ДАЛЬНЕРЕЧЕНСКОМ ГОРОДСКОМ ОКРУГЕ»  на 2021 год – 2,11 млн.руб.</vt:lpstr>
      <vt:lpstr>МП «ИНФОРМАЦИОННОЕ ОБЩЕСТВО»  на 2020 год – 1,35 млн.руб.</vt:lpstr>
      <vt:lpstr>МП «ФОРМИРОВАНИЕ СОВРЕМЕННОЙ ГОРОДСКОЙ СРЕДЫ ДАЛЬНЕРЕЧЕНСКОГО ГОРОДСКОГО ОКРУГА»  на 2021 год – 18,11 млн.руб.</vt:lpstr>
      <vt:lpstr>ОТДЕЛЬНЫЕ МЕРОПРИЯТИЯ В РАМКАХ МУНИЦИПАЛЬНЫХ ПРОГРАММ ДАЛЬНЕРЕЧЕНСКОГО ГОРОДСКОГО ОКРУГА  на 2021 год – 4,98 млн.руб.</vt:lpstr>
      <vt:lpstr>РАСХОДЫ НА НЕПРОГРАММНЫЕ НАПРАВЛЕНИЯ ДЕЯТЕЛЬНОСТИ, СОСТАВЛЯЮЩИЕ БОЛЕЕ 1% РАСХОДОВ, ВКЛЮЧАЯ РЕЗЕРВНЫЙ ФОНД</vt:lpstr>
      <vt:lpstr>ПРЕДЕЛЬНЫЙ ОБЪЕМ УРОВНЯ ДЕФИЦИТА БЮДЖЕТА ДАЛЬНЕРЕЧЕНСКОГО ГОРОДСКОГО ОКРУГА млн.руб.</vt:lpstr>
    </vt:vector>
  </TitlesOfParts>
  <Company>Gorfinotdel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собственных доходов на 2016 год бюджета Дальнереченского городского округа</dc:title>
  <dc:creator>user31</dc:creator>
  <cp:lastModifiedBy>Куранова</cp:lastModifiedBy>
  <cp:revision>278</cp:revision>
  <dcterms:created xsi:type="dcterms:W3CDTF">2016-06-17T02:42:24Z</dcterms:created>
  <dcterms:modified xsi:type="dcterms:W3CDTF">2021-01-29T05:45:44Z</dcterms:modified>
</cp:coreProperties>
</file>